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318" r:id="rId5"/>
    <p:sldId id="259" r:id="rId6"/>
    <p:sldId id="261" r:id="rId7"/>
    <p:sldId id="263" r:id="rId8"/>
    <p:sldId id="312" r:id="rId9"/>
    <p:sldId id="319" r:id="rId10"/>
    <p:sldId id="320" r:id="rId11"/>
    <p:sldId id="265" r:id="rId12"/>
    <p:sldId id="304" r:id="rId13"/>
    <p:sldId id="266" r:id="rId14"/>
    <p:sldId id="305" r:id="rId15"/>
    <p:sldId id="306" r:id="rId16"/>
    <p:sldId id="272" r:id="rId17"/>
    <p:sldId id="307" r:id="rId18"/>
    <p:sldId id="308" r:id="rId19"/>
    <p:sldId id="309" r:id="rId20"/>
    <p:sldId id="310" r:id="rId21"/>
    <p:sldId id="267" r:id="rId22"/>
  </p:sldIdLst>
  <p:sldSz cx="9144000" cy="5143500" type="screen16x9"/>
  <p:notesSz cx="6858000" cy="9144000"/>
  <p:embeddedFontLst>
    <p:embeddedFont>
      <p:font typeface="Audiowide" panose="020B0604020202020204" charset="0"/>
      <p:regular r:id="rId24"/>
    </p:embeddedFont>
    <p:embeddedFont>
      <p:font typeface="Karla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F01557-6E19-426F-A1A5-3BBC8BFA1BA9}">
  <a:tblStyle styleId="{89F01557-6E19-426F-A1A5-3BBC8BFA1B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4"/>
    <p:restoredTop sz="94694"/>
  </p:normalViewPr>
  <p:slideViewPr>
    <p:cSldViewPr snapToGrid="0">
      <p:cViewPr varScale="1">
        <p:scale>
          <a:sx n="104" d="100"/>
          <a:sy n="104" d="100"/>
        </p:scale>
        <p:origin x="691" y="72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ed1af46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ed1af464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45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0a8b09948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0a8b09948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19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13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0a8b09948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0a8b09948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56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73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492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c9050bdf8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c9050bdf8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ffe5a3af5_0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ffe5a3af5_0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dd26cc8a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dd26cc8a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Trong </a:t>
            </a:r>
            <a:r>
              <a:rPr lang="en-US" dirty="0" err="1"/>
              <a:t>bài</a:t>
            </a:r>
            <a:r>
              <a:rPr lang="en-US" dirty="0"/>
              <a:t> lab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tụi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Selenium </a:t>
            </a:r>
            <a:r>
              <a:rPr lang="en-US" dirty="0" err="1"/>
              <a:t>webDriver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84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03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ea1d9433b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ea1d9433b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54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 amt="75000"/>
          </a:blip>
          <a:srcRect l="20571" t="8875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3">
            <a:alphaModFix amt="75000"/>
          </a:blip>
          <a:srcRect l="20886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  <p:sldLayoutId id="2147483666" r:id="rId14"/>
    <p:sldLayoutId id="2147483671" r:id="rId15"/>
    <p:sldLayoutId id="214748367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858267" y="57272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1794738" y="153779"/>
            <a:ext cx="5892300" cy="23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Lab 01: Text  crawler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729761" y="3370667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vi-VN" dirty="0"/>
              <a:t>MÔN HỌC: TÍNH TOÁN ĐA PHƯƠNG TIỆN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Giảng viên hướng dẫn: Đỗ Văn Tiến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dirty="0" err="1"/>
              <a:t>i</a:t>
            </a:r>
            <a:r>
              <a:rPr lang="en" dirty="0"/>
              <a:t>nh viên thực hiện:    Nguyễn Vũ Dương     – 20520465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	    Lê Trần Quốc Khánh  - 20520574</a:t>
            </a:r>
            <a:endParaRPr dirty="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0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70382" y="-84519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639338" y="7001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Crawler thu nhập ảnh từ google image</a:t>
            </a:r>
            <a:endParaRPr sz="2000" dirty="0"/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4DFD11-111A-AC79-D676-E79E100C7A7F}"/>
              </a:ext>
            </a:extLst>
          </p:cNvPr>
          <p:cNvSpPr txBox="1"/>
          <p:nvPr/>
        </p:nvSpPr>
        <p:spPr>
          <a:xfrm>
            <a:off x="813240" y="601595"/>
            <a:ext cx="7266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3: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Với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từ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khóa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được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cung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cấp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crawler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sẽ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truy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cập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tới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trang</a:t>
            </a:r>
            <a:endParaRPr lang="en-US" sz="1200" dirty="0">
              <a:solidFill>
                <a:schemeClr val="accent1"/>
              </a:solidFill>
              <a:latin typeface="Audiowide"/>
              <a:sym typeface="Audiowide"/>
            </a:endParaRPr>
          </a:p>
          <a:p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4 :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Để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dữ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liệu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hình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về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máy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cũng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giống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như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2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cần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phải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có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XPATH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hoặc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Full XPATH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nhưng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ở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đây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cần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phải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biết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được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cấu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trúc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XPATH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đơn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giản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xem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sự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khác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biệt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XPAth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giữa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2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bức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sẽ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suy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ra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cấu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trúc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chung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XPATH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.</a:t>
            </a:r>
          </a:p>
          <a:p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5: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Trích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xuất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thuộc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tính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source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lưu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đó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</a:p>
          <a:p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quả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sau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khi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 20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ảnh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6174C-FB13-0DE0-0B1C-8FB3A695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4" y="2277598"/>
            <a:ext cx="8079206" cy="14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9"/>
          <p:cNvPicPr preferRelativeResize="0"/>
          <p:nvPr/>
        </p:nvPicPr>
        <p:blipFill rotWithShape="1">
          <a:blip r:embed="rId4">
            <a:alphaModFix amt="75000"/>
          </a:blip>
          <a:srcRect l="11847" t="10080"/>
          <a:stretch/>
        </p:blipFill>
        <p:spPr>
          <a:xfrm>
            <a:off x="-123825" y="-190500"/>
            <a:ext cx="6008724" cy="3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9"/>
          <p:cNvPicPr preferRelativeResize="0"/>
          <p:nvPr/>
        </p:nvPicPr>
        <p:blipFill rotWithShape="1">
          <a:blip r:embed="rId4">
            <a:alphaModFix amt="75000"/>
          </a:blip>
          <a:srcRect l="15261" t="6068"/>
          <a:stretch/>
        </p:blipFill>
        <p:spPr>
          <a:xfrm rot="-10799997">
            <a:off x="4324348" y="1876426"/>
            <a:ext cx="5162552" cy="3543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7" name="Google Shape;667;p39"/>
          <p:cNvGrpSpPr/>
          <p:nvPr/>
        </p:nvGrpSpPr>
        <p:grpSpPr>
          <a:xfrm rot="5400000">
            <a:off x="8054157" y="-219079"/>
            <a:ext cx="288601" cy="1096693"/>
            <a:chOff x="1006700" y="2603975"/>
            <a:chExt cx="55450" cy="210700"/>
          </a:xfrm>
        </p:grpSpPr>
        <p:sp>
          <p:nvSpPr>
            <p:cNvPr id="668" name="Google Shape;668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9"/>
          <p:cNvGrpSpPr/>
          <p:nvPr/>
        </p:nvGrpSpPr>
        <p:grpSpPr>
          <a:xfrm>
            <a:off x="8020620" y="875122"/>
            <a:ext cx="820307" cy="763275"/>
            <a:chOff x="827350" y="3629733"/>
            <a:chExt cx="1431600" cy="1332067"/>
          </a:xfrm>
        </p:grpSpPr>
        <p:sp>
          <p:nvSpPr>
            <p:cNvPr id="675" name="Google Shape;675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9"/>
          <p:cNvGrpSpPr/>
          <p:nvPr/>
        </p:nvGrpSpPr>
        <p:grpSpPr>
          <a:xfrm>
            <a:off x="1970334" y="1694339"/>
            <a:ext cx="932831" cy="867975"/>
            <a:chOff x="827350" y="3629733"/>
            <a:chExt cx="1431600" cy="1332067"/>
          </a:xfrm>
        </p:grpSpPr>
        <p:sp>
          <p:nvSpPr>
            <p:cNvPr id="679" name="Google Shape;679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9"/>
          <p:cNvGrpSpPr/>
          <p:nvPr/>
        </p:nvGrpSpPr>
        <p:grpSpPr>
          <a:xfrm>
            <a:off x="1970321" y="961841"/>
            <a:ext cx="633913" cy="589839"/>
            <a:chOff x="827350" y="3629733"/>
            <a:chExt cx="1431600" cy="1332067"/>
          </a:xfrm>
        </p:grpSpPr>
        <p:sp>
          <p:nvSpPr>
            <p:cNvPr id="683" name="Google Shape;683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9"/>
          <p:cNvGrpSpPr/>
          <p:nvPr/>
        </p:nvGrpSpPr>
        <p:grpSpPr>
          <a:xfrm>
            <a:off x="1427427" y="1480329"/>
            <a:ext cx="487174" cy="453302"/>
            <a:chOff x="827350" y="3629733"/>
            <a:chExt cx="1431600" cy="1332067"/>
          </a:xfrm>
        </p:grpSpPr>
        <p:sp>
          <p:nvSpPr>
            <p:cNvPr id="687" name="Google Shape;687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96;p33">
            <a:extLst>
              <a:ext uri="{FF2B5EF4-FFF2-40B4-BE49-F238E27FC236}">
                <a16:creationId xmlns:a16="http://schemas.microsoft.com/office/drawing/2014/main" id="{A3C80383-8571-4ADF-5CA8-9D2CF9B77A72}"/>
              </a:ext>
            </a:extLst>
          </p:cNvPr>
          <p:cNvSpPr/>
          <p:nvPr/>
        </p:nvSpPr>
        <p:spPr>
          <a:xfrm>
            <a:off x="702256" y="2163536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9;p33">
            <a:extLst>
              <a:ext uri="{FF2B5EF4-FFF2-40B4-BE49-F238E27FC236}">
                <a16:creationId xmlns:a16="http://schemas.microsoft.com/office/drawing/2014/main" id="{2A7811A4-BD91-E404-6EAC-A09FC3BEFD0C}"/>
              </a:ext>
            </a:extLst>
          </p:cNvPr>
          <p:cNvSpPr txBox="1">
            <a:spLocks/>
          </p:cNvSpPr>
          <p:nvPr/>
        </p:nvSpPr>
        <p:spPr>
          <a:xfrm>
            <a:off x="564016" y="2824204"/>
            <a:ext cx="29115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udiowide"/>
              <a:buNone/>
              <a:defRPr sz="82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5" name="Google Shape;397;p33">
            <a:extLst>
              <a:ext uri="{FF2B5EF4-FFF2-40B4-BE49-F238E27FC236}">
                <a16:creationId xmlns:a16="http://schemas.microsoft.com/office/drawing/2014/main" id="{CDB2E26E-B5FA-DA42-5DAE-5AD8C31FE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5712" y="2257556"/>
            <a:ext cx="2911500" cy="238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Crawler  </a:t>
            </a:r>
            <a:r>
              <a:rPr lang="en" dirty="0" err="1">
                <a:solidFill>
                  <a:schemeClr val="bg1"/>
                </a:solidFill>
              </a:rPr>
              <a:t>thu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nhập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bài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viết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và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bình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luận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từ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dirty="0" err="1">
                <a:solidFill>
                  <a:schemeClr val="bg1"/>
                </a:solidFill>
              </a:rPr>
              <a:t>trang</a:t>
            </a:r>
            <a:r>
              <a:rPr lang="en" dirty="0">
                <a:solidFill>
                  <a:schemeClr val="bg1"/>
                </a:solidFill>
              </a:rPr>
              <a:t> Shopee </a:t>
            </a:r>
            <a:r>
              <a:rPr lang="en" dirty="0" err="1">
                <a:solidFill>
                  <a:schemeClr val="bg1"/>
                </a:solidFill>
              </a:rPr>
              <a:t>trên</a:t>
            </a:r>
            <a:r>
              <a:rPr lang="en" dirty="0">
                <a:solidFill>
                  <a:schemeClr val="bg1"/>
                </a:solidFill>
              </a:rPr>
              <a:t> Facebook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/>
          <p:nvPr/>
        </p:nvSpPr>
        <p:spPr>
          <a:xfrm>
            <a:off x="971400" y="975300"/>
            <a:ext cx="7201200" cy="3192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6"/>
          <p:cNvGrpSpPr/>
          <p:nvPr/>
        </p:nvGrpSpPr>
        <p:grpSpPr>
          <a:xfrm>
            <a:off x="424632" y="3695521"/>
            <a:ext cx="288601" cy="1096693"/>
            <a:chOff x="1006700" y="2603975"/>
            <a:chExt cx="55450" cy="210700"/>
          </a:xfrm>
        </p:grpSpPr>
        <p:sp>
          <p:nvSpPr>
            <p:cNvPr id="542" name="Google Shape;542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7351974" y="351277"/>
            <a:ext cx="1178637" cy="1096691"/>
            <a:chOff x="827350" y="3629733"/>
            <a:chExt cx="1431600" cy="1332067"/>
          </a:xfrm>
        </p:grpSpPr>
        <p:sp>
          <p:nvSpPr>
            <p:cNvPr id="549" name="Google Shape;54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7916327" y="1616596"/>
            <a:ext cx="781224" cy="726909"/>
            <a:chOff x="827350" y="3629733"/>
            <a:chExt cx="1431600" cy="1332067"/>
          </a:xfrm>
        </p:grpSpPr>
        <p:sp>
          <p:nvSpPr>
            <p:cNvPr id="553" name="Google Shape;55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6235139" y="539499"/>
            <a:ext cx="637062" cy="592770"/>
            <a:chOff x="827350" y="3629733"/>
            <a:chExt cx="1431600" cy="1332067"/>
          </a:xfrm>
        </p:grpSpPr>
        <p:sp>
          <p:nvSpPr>
            <p:cNvPr id="557" name="Google Shape;55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6"/>
          <p:cNvGrpSpPr/>
          <p:nvPr/>
        </p:nvGrpSpPr>
        <p:grpSpPr>
          <a:xfrm>
            <a:off x="6886468" y="329561"/>
            <a:ext cx="451240" cy="419868"/>
            <a:chOff x="827350" y="3629733"/>
            <a:chExt cx="1431600" cy="1332067"/>
          </a:xfrm>
        </p:grpSpPr>
        <p:sp>
          <p:nvSpPr>
            <p:cNvPr id="561" name="Google Shape;56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D8DEC7-A47C-ECE6-91EB-AA8C5EE9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610" y="1177642"/>
            <a:ext cx="4382278" cy="26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1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01 - 02:</a:t>
            </a:r>
            <a:endParaRPr dirty="0"/>
          </a:p>
        </p:txBody>
      </p:sp>
      <p:grpSp>
        <p:nvGrpSpPr>
          <p:cNvPr id="708" name="Google Shape;708;p4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709" name="Google Shape;709;p4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716" name="Google Shape;716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720" name="Google Shape;720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59;p32">
            <a:extLst>
              <a:ext uri="{FF2B5EF4-FFF2-40B4-BE49-F238E27FC236}">
                <a16:creationId xmlns:a16="http://schemas.microsoft.com/office/drawing/2014/main" id="{36DDCB40-C951-7D65-8ABE-420326BA2A27}"/>
              </a:ext>
            </a:extLst>
          </p:cNvPr>
          <p:cNvSpPr txBox="1">
            <a:spLocks/>
          </p:cNvSpPr>
          <p:nvPr/>
        </p:nvSpPr>
        <p:spPr>
          <a:xfrm>
            <a:off x="656161" y="1169343"/>
            <a:ext cx="7825556" cy="11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l"/>
            <a:r>
              <a:rPr lang="en-US" dirty="0"/>
              <a:t>-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cookie</a:t>
            </a:r>
          </a:p>
          <a:p>
            <a:pPr algn="l"/>
            <a:r>
              <a:rPr lang="en-US" dirty="0"/>
              <a:t>-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ChromeDriver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Shopee</a:t>
            </a:r>
          </a:p>
        </p:txBody>
      </p:sp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10A458-74AF-4D1A-E55A-D86E2A97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79" y="2355706"/>
            <a:ext cx="3898041" cy="2455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02:</a:t>
            </a:r>
            <a:endParaRPr dirty="0"/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9;p32">
            <a:extLst>
              <a:ext uri="{FF2B5EF4-FFF2-40B4-BE49-F238E27FC236}">
                <a16:creationId xmlns:a16="http://schemas.microsoft.com/office/drawing/2014/main" id="{CB5E2F15-7B26-9829-2443-2DFE89F66C6E}"/>
              </a:ext>
            </a:extLst>
          </p:cNvPr>
          <p:cNvSpPr txBox="1">
            <a:spLocks/>
          </p:cNvSpPr>
          <p:nvPr/>
        </p:nvSpPr>
        <p:spPr>
          <a:xfrm>
            <a:off x="656161" y="1169343"/>
            <a:ext cx="7825556" cy="55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l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ID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post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file </a:t>
            </a:r>
            <a:r>
              <a:rPr lang="en-US" dirty="0" err="1"/>
              <a:t>post.csv</a:t>
            </a:r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DE1ECC-C4E3-3554-22C3-0470D493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47" y="1907724"/>
            <a:ext cx="6379355" cy="27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Step 03:</a:t>
            </a:r>
            <a:endParaRPr dirty="0"/>
          </a:p>
        </p:txBody>
      </p:sp>
      <p:grpSp>
        <p:nvGrpSpPr>
          <p:cNvPr id="648" name="Google Shape;648;p38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49" name="Google Shape;649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8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53" name="Google Shape;653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8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57" name="Google Shape;657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9;p32">
            <a:extLst>
              <a:ext uri="{FF2B5EF4-FFF2-40B4-BE49-F238E27FC236}">
                <a16:creationId xmlns:a16="http://schemas.microsoft.com/office/drawing/2014/main" id="{35787334-1F0B-FB49-3818-01EAA1811F04}"/>
              </a:ext>
            </a:extLst>
          </p:cNvPr>
          <p:cNvSpPr txBox="1">
            <a:spLocks/>
          </p:cNvSpPr>
          <p:nvPr/>
        </p:nvSpPr>
        <p:spPr>
          <a:xfrm>
            <a:off x="656161" y="1169343"/>
            <a:ext cx="7825556" cy="55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l"/>
            <a:r>
              <a:rPr lang="en-US" dirty="0" err="1">
                <a:solidFill>
                  <a:schemeClr val="bg1"/>
                </a:solidFill>
              </a:rPr>
              <a:t>Truy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crawl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file </a:t>
            </a:r>
            <a:r>
              <a:rPr lang="en-US" dirty="0" err="1">
                <a:solidFill>
                  <a:schemeClr val="bg1"/>
                </a:solidFill>
              </a:rPr>
              <a:t>comment.csv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C0A2D6-EBD9-3605-6B45-F53B18C1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07" y="2444610"/>
            <a:ext cx="8523236" cy="121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6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6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0" name="Google Shape;940;p46"/>
          <p:cNvPicPr preferRelativeResize="0"/>
          <p:nvPr/>
        </p:nvPicPr>
        <p:blipFill rotWithShape="1">
          <a:blip r:embed="rId3">
            <a:alphaModFix/>
          </a:blip>
          <a:srcRect r="28668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1" name="Google Shape;941;p46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0</a:t>
            </a:r>
            <a:r>
              <a:rPr lang="en-US" dirty="0"/>
              <a:t>4</a:t>
            </a:r>
            <a:endParaRPr dirty="0"/>
          </a:p>
        </p:txBody>
      </p:sp>
      <p:pic>
        <p:nvPicPr>
          <p:cNvPr id="942" name="Google Shape;942;p46"/>
          <p:cNvPicPr preferRelativeResize="0"/>
          <p:nvPr/>
        </p:nvPicPr>
        <p:blipFill rotWithShape="1">
          <a:blip r:embed="rId4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46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944" name="Google Shape;944;p4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951" name="Google Shape;951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955" name="Google Shape;955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959" name="Google Shape;959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97;p33">
            <a:extLst>
              <a:ext uri="{FF2B5EF4-FFF2-40B4-BE49-F238E27FC236}">
                <a16:creationId xmlns:a16="http://schemas.microsoft.com/office/drawing/2014/main" id="{B587194F-E32D-C940-C5AE-4816FBA94C58}"/>
              </a:ext>
            </a:extLst>
          </p:cNvPr>
          <p:cNvSpPr txBox="1">
            <a:spLocks/>
          </p:cNvSpPr>
          <p:nvPr/>
        </p:nvSpPr>
        <p:spPr>
          <a:xfrm>
            <a:off x="544571" y="2452675"/>
            <a:ext cx="4297156" cy="238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Crawler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tử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01 - 02:</a:t>
            </a:r>
            <a:endParaRPr dirty="0"/>
          </a:p>
        </p:txBody>
      </p:sp>
      <p:grpSp>
        <p:nvGrpSpPr>
          <p:cNvPr id="708" name="Google Shape;708;p4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709" name="Google Shape;709;p4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0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716" name="Google Shape;716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720" name="Google Shape;720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59;p32">
            <a:extLst>
              <a:ext uri="{FF2B5EF4-FFF2-40B4-BE49-F238E27FC236}">
                <a16:creationId xmlns:a16="http://schemas.microsoft.com/office/drawing/2014/main" id="{36DDCB40-C951-7D65-8ABE-420326BA2A27}"/>
              </a:ext>
            </a:extLst>
          </p:cNvPr>
          <p:cNvSpPr txBox="1">
            <a:spLocks/>
          </p:cNvSpPr>
          <p:nvPr/>
        </p:nvSpPr>
        <p:spPr>
          <a:xfrm>
            <a:off x="656161" y="1169343"/>
            <a:ext cx="7825556" cy="11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marL="139700" indent="0" algn="l"/>
            <a:r>
              <a:rPr lang="en-US" dirty="0"/>
              <a:t>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Chrome Driver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Vn</a:t>
            </a:r>
            <a:r>
              <a:rPr lang="en-US" dirty="0"/>
              <a:t> Express</a:t>
            </a:r>
          </a:p>
          <a:p>
            <a:pPr marL="139700" indent="0" algn="l"/>
            <a:r>
              <a:rPr lang="en-US" dirty="0"/>
              <a:t>-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5F566D5-87C7-45CB-AF1B-C718DB03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43" y="1971274"/>
            <a:ext cx="4715363" cy="28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8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/>
          <p:nvPr/>
        </p:nvSpPr>
        <p:spPr>
          <a:xfrm>
            <a:off x="971400" y="975300"/>
            <a:ext cx="7201200" cy="31929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6"/>
          <p:cNvGrpSpPr/>
          <p:nvPr/>
        </p:nvGrpSpPr>
        <p:grpSpPr>
          <a:xfrm>
            <a:off x="424632" y="3695521"/>
            <a:ext cx="288601" cy="1096693"/>
            <a:chOff x="1006700" y="2603975"/>
            <a:chExt cx="55450" cy="210700"/>
          </a:xfrm>
        </p:grpSpPr>
        <p:sp>
          <p:nvSpPr>
            <p:cNvPr id="542" name="Google Shape;542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7351974" y="351277"/>
            <a:ext cx="1178637" cy="1096691"/>
            <a:chOff x="827350" y="3629733"/>
            <a:chExt cx="1431600" cy="1332067"/>
          </a:xfrm>
        </p:grpSpPr>
        <p:sp>
          <p:nvSpPr>
            <p:cNvPr id="549" name="Google Shape;54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7916327" y="1616596"/>
            <a:ext cx="781224" cy="726909"/>
            <a:chOff x="827350" y="3629733"/>
            <a:chExt cx="1431600" cy="1332067"/>
          </a:xfrm>
        </p:grpSpPr>
        <p:sp>
          <p:nvSpPr>
            <p:cNvPr id="553" name="Google Shape;55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6235139" y="539499"/>
            <a:ext cx="637062" cy="592770"/>
            <a:chOff x="827350" y="3629733"/>
            <a:chExt cx="1431600" cy="1332067"/>
          </a:xfrm>
        </p:grpSpPr>
        <p:sp>
          <p:nvSpPr>
            <p:cNvPr id="557" name="Google Shape;55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6"/>
          <p:cNvGrpSpPr/>
          <p:nvPr/>
        </p:nvGrpSpPr>
        <p:grpSpPr>
          <a:xfrm>
            <a:off x="6886468" y="329561"/>
            <a:ext cx="451240" cy="419868"/>
            <a:chOff x="827350" y="3629733"/>
            <a:chExt cx="1431600" cy="1332067"/>
          </a:xfrm>
        </p:grpSpPr>
        <p:sp>
          <p:nvSpPr>
            <p:cNvPr id="561" name="Google Shape;56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BF8BDD0-D2AF-7EE1-B7A7-7305A20A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62" y="2045510"/>
            <a:ext cx="8179476" cy="10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03:</a:t>
            </a:r>
            <a:endParaRPr dirty="0"/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59;p32">
            <a:extLst>
              <a:ext uri="{FF2B5EF4-FFF2-40B4-BE49-F238E27FC236}">
                <a16:creationId xmlns:a16="http://schemas.microsoft.com/office/drawing/2014/main" id="{B475B53D-11A0-AB7A-22E5-E3119B1785E7}"/>
              </a:ext>
            </a:extLst>
          </p:cNvPr>
          <p:cNvSpPr txBox="1">
            <a:spLocks/>
          </p:cNvSpPr>
          <p:nvPr/>
        </p:nvSpPr>
        <p:spPr>
          <a:xfrm>
            <a:off x="656161" y="1169343"/>
            <a:ext cx="7825556" cy="11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pPr algn="l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crawl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80BB7E5-4FEB-8BED-9558-CEDD5F59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30" y="1999859"/>
            <a:ext cx="4684389" cy="2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Baghdad" pitchFamily="2" charset="-78"/>
                <a:cs typeface="Baghdad" pitchFamily="2" charset="-78"/>
              </a:rPr>
              <a:t>Nội</a:t>
            </a:r>
            <a:r>
              <a:rPr lang="en" dirty="0">
                <a:latin typeface="Baghdad" pitchFamily="2" charset="-78"/>
                <a:cs typeface="Baghdad" pitchFamily="2" charset="-78"/>
              </a:rPr>
              <a:t> dung</a:t>
            </a:r>
            <a:endParaRPr dirty="0">
              <a:latin typeface="Baghdad" pitchFamily="2" charset="-78"/>
              <a:cs typeface="Baghdad" pitchFamily="2" charset="-78"/>
            </a:endParaRPr>
          </a:p>
        </p:txBody>
      </p:sp>
      <p:graphicFrame>
        <p:nvGraphicFramePr>
          <p:cNvPr id="329" name="Google Shape;329;p31"/>
          <p:cNvGraphicFramePr/>
          <p:nvPr>
            <p:extLst>
              <p:ext uri="{D42A27DB-BD31-4B8C-83A1-F6EECF244321}">
                <p14:modId xmlns:p14="http://schemas.microsoft.com/office/powerpoint/2010/main" val="2612887432"/>
              </p:ext>
            </p:extLst>
          </p:nvPr>
        </p:nvGraphicFramePr>
        <p:xfrm>
          <a:off x="488588" y="1795596"/>
          <a:ext cx="8205006" cy="2321235"/>
        </p:xfrm>
        <a:graphic>
          <a:graphicData uri="http://schemas.openxmlformats.org/drawingml/2006/table">
            <a:tbl>
              <a:tblPr>
                <a:noFill/>
                <a:tableStyleId>{89F01557-6E19-426F-A1A5-3BBC8BFA1BA9}</a:tableStyleId>
              </a:tblPr>
              <a:tblGrid>
                <a:gridCol w="721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3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6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1</a:t>
                      </a:r>
                      <a:endParaRPr sz="1400" b="1" dirty="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Crawler thu nhập bài báo khoa học của một tên tác giả bất kỳ trên thư viện ACM, IEEE, Google scholar</a:t>
                      </a:r>
                      <a:endParaRPr sz="1400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 b="1" dirty="0">
                          <a:solidFill>
                            <a:schemeClr val="accen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2</a:t>
                      </a:r>
                      <a:endParaRPr sz="1400" b="1" dirty="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Crawler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thu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các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hình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ảnh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là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kết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quả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trả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từ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Google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khi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sử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dụng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một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từ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khoá</a:t>
                      </a:r>
                      <a:endParaRPr lang="en-US" sz="1400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3</a:t>
                      </a:r>
                      <a:endParaRPr sz="1400" b="1" dirty="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Crawler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thu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nhập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bình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luận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từ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trang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Shopee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trên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Arial"/>
                          <a:cs typeface="Arial"/>
                          <a:sym typeface="Arial"/>
                        </a:rPr>
                        <a:t> Facebook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5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4</a:t>
                      </a:r>
                      <a:endParaRPr sz="1400" b="1" dirty="0">
                        <a:solidFill>
                          <a:schemeClr val="accen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Crawler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thu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nhập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các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bài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viết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và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bình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luận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từ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trang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báo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điện</a:t>
                      </a:r>
                      <a:r>
                        <a:rPr lang="en-US" sz="14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tử</a:t>
                      </a:r>
                      <a:endParaRPr lang="en-US" sz="1400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0355F">
                        <a:alpha val="5906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32" name="Google Shape;332;p31"/>
          <p:cNvGrpSpPr/>
          <p:nvPr/>
        </p:nvGrpSpPr>
        <p:grpSpPr>
          <a:xfrm>
            <a:off x="216232" y="3830296"/>
            <a:ext cx="288601" cy="1096693"/>
            <a:chOff x="1006700" y="2603975"/>
            <a:chExt cx="55450" cy="210700"/>
          </a:xfrm>
        </p:grpSpPr>
        <p:sp>
          <p:nvSpPr>
            <p:cNvPr id="333" name="Google Shape;333;p3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1"/>
          <p:cNvGrpSpPr/>
          <p:nvPr/>
        </p:nvGrpSpPr>
        <p:grpSpPr>
          <a:xfrm>
            <a:off x="8596681" y="736494"/>
            <a:ext cx="464268" cy="431989"/>
            <a:chOff x="827350" y="3629733"/>
            <a:chExt cx="1431600" cy="1332067"/>
          </a:xfrm>
        </p:grpSpPr>
        <p:sp>
          <p:nvSpPr>
            <p:cNvPr id="340" name="Google Shape;340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8596636" y="178169"/>
            <a:ext cx="356755" cy="331951"/>
            <a:chOff x="827350" y="3629733"/>
            <a:chExt cx="1431600" cy="1332067"/>
          </a:xfrm>
        </p:grpSpPr>
        <p:sp>
          <p:nvSpPr>
            <p:cNvPr id="344" name="Google Shape;344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6"/>
          <p:cNvSpPr/>
          <p:nvPr/>
        </p:nvSpPr>
        <p:spPr>
          <a:xfrm>
            <a:off x="137445" y="169495"/>
            <a:ext cx="2838837" cy="664223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56"/>
          <p:cNvGrpSpPr/>
          <p:nvPr/>
        </p:nvGrpSpPr>
        <p:grpSpPr>
          <a:xfrm>
            <a:off x="1233581" y="965425"/>
            <a:ext cx="6192520" cy="4689547"/>
            <a:chOff x="4187225" y="869775"/>
            <a:chExt cx="4219500" cy="3200625"/>
          </a:xfrm>
        </p:grpSpPr>
        <p:sp>
          <p:nvSpPr>
            <p:cNvPr id="1373" name="Google Shape;1373;p56"/>
            <p:cNvSpPr/>
            <p:nvPr/>
          </p:nvSpPr>
          <p:spPr>
            <a:xfrm>
              <a:off x="5662275" y="3677475"/>
              <a:ext cx="1269409" cy="392925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4191325" y="869775"/>
              <a:ext cx="4211400" cy="2807700"/>
            </a:xfrm>
            <a:prstGeom prst="snip2DiagRect">
              <a:avLst>
                <a:gd name="adj1" fmla="val 0"/>
                <a:gd name="adj2" fmla="val 921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75" name="Google Shape;1375;p56"/>
            <p:cNvCxnSpPr/>
            <p:nvPr/>
          </p:nvCxnSpPr>
          <p:spPr>
            <a:xfrm>
              <a:off x="4187225" y="33051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6" name="Google Shape;1376;p56"/>
          <p:cNvSpPr txBox="1">
            <a:spLocks noGrp="1"/>
          </p:cNvSpPr>
          <p:nvPr>
            <p:ph type="title"/>
          </p:nvPr>
        </p:nvSpPr>
        <p:spPr>
          <a:xfrm>
            <a:off x="0" y="255257"/>
            <a:ext cx="29475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04:</a:t>
            </a:r>
            <a:endParaRPr dirty="0"/>
          </a:p>
        </p:txBody>
      </p:sp>
      <p:sp>
        <p:nvSpPr>
          <p:cNvPr id="1377" name="Google Shape;1377;p56"/>
          <p:cNvSpPr txBox="1">
            <a:spLocks noGrp="1"/>
          </p:cNvSpPr>
          <p:nvPr>
            <p:ph type="subTitle" idx="1"/>
          </p:nvPr>
        </p:nvSpPr>
        <p:spPr>
          <a:xfrm rot="350">
            <a:off x="3136830" y="284740"/>
            <a:ext cx="2947500" cy="14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file </a:t>
            </a:r>
            <a:r>
              <a:rPr lang="en-US" dirty="0" err="1"/>
              <a:t>comment.csv</a:t>
            </a:r>
            <a:endParaRPr lang="en-US" dirty="0"/>
          </a:p>
        </p:txBody>
      </p:sp>
      <p:grpSp>
        <p:nvGrpSpPr>
          <p:cNvPr id="1379" name="Google Shape;1379;p56"/>
          <p:cNvGrpSpPr/>
          <p:nvPr/>
        </p:nvGrpSpPr>
        <p:grpSpPr>
          <a:xfrm>
            <a:off x="254607" y="3602221"/>
            <a:ext cx="288601" cy="1096693"/>
            <a:chOff x="1006700" y="2603975"/>
            <a:chExt cx="55450" cy="210700"/>
          </a:xfrm>
        </p:grpSpPr>
        <p:sp>
          <p:nvSpPr>
            <p:cNvPr id="1380" name="Google Shape;1380;p5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56"/>
          <p:cNvGrpSpPr/>
          <p:nvPr/>
        </p:nvGrpSpPr>
        <p:grpSpPr>
          <a:xfrm>
            <a:off x="7560272" y="279313"/>
            <a:ext cx="760896" cy="707727"/>
            <a:chOff x="827350" y="3629733"/>
            <a:chExt cx="1431600" cy="1332067"/>
          </a:xfrm>
        </p:grpSpPr>
        <p:sp>
          <p:nvSpPr>
            <p:cNvPr id="1387" name="Google Shape;1387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56"/>
          <p:cNvGrpSpPr/>
          <p:nvPr/>
        </p:nvGrpSpPr>
        <p:grpSpPr>
          <a:xfrm>
            <a:off x="8406717" y="294134"/>
            <a:ext cx="527545" cy="490734"/>
            <a:chOff x="827350" y="3629733"/>
            <a:chExt cx="1431600" cy="1332067"/>
          </a:xfrm>
        </p:grpSpPr>
        <p:sp>
          <p:nvSpPr>
            <p:cNvPr id="1391" name="Google Shape;1391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56"/>
          <p:cNvGrpSpPr/>
          <p:nvPr/>
        </p:nvGrpSpPr>
        <p:grpSpPr>
          <a:xfrm>
            <a:off x="8224688" y="1063612"/>
            <a:ext cx="412158" cy="383369"/>
            <a:chOff x="827350" y="3629733"/>
            <a:chExt cx="1431600" cy="1332067"/>
          </a:xfrm>
        </p:grpSpPr>
        <p:sp>
          <p:nvSpPr>
            <p:cNvPr id="1395" name="Google Shape;1395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0C88400-59C2-FD70-DB66-F7C576AD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62" y="1481864"/>
            <a:ext cx="5697158" cy="28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3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"/>
          <p:cNvSpPr txBox="1">
            <a:spLocks noGrp="1"/>
          </p:cNvSpPr>
          <p:nvPr>
            <p:ph type="title"/>
          </p:nvPr>
        </p:nvSpPr>
        <p:spPr>
          <a:xfrm rot="186">
            <a:off x="964760" y="1695294"/>
            <a:ext cx="7068461" cy="12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you</a:t>
            </a:r>
            <a:endParaRPr dirty="0"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1"/>
          </p:nvPr>
        </p:nvSpPr>
        <p:spPr>
          <a:xfrm>
            <a:off x="1256071" y="2920688"/>
            <a:ext cx="5538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Cảm</a:t>
            </a:r>
            <a:r>
              <a:rPr lang="en" dirty="0"/>
              <a:t> </a:t>
            </a:r>
            <a:r>
              <a:rPr lang="en" dirty="0" err="1"/>
              <a:t>ơn</a:t>
            </a:r>
            <a:r>
              <a:rPr lang="en" dirty="0"/>
              <a:t> </a:t>
            </a:r>
            <a:r>
              <a:rPr lang="en" dirty="0" err="1"/>
              <a:t>thầy</a:t>
            </a:r>
            <a:r>
              <a:rPr lang="en" dirty="0"/>
              <a:t> </a:t>
            </a:r>
            <a:r>
              <a:rPr lang="en" dirty="0" err="1"/>
              <a:t>cô</a:t>
            </a:r>
            <a:r>
              <a:rPr lang="en" dirty="0"/>
              <a:t> </a:t>
            </a:r>
            <a:r>
              <a:rPr lang="en" dirty="0" err="1"/>
              <a:t>và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bạn</a:t>
            </a:r>
            <a:r>
              <a:rPr lang="en" dirty="0"/>
              <a:t> </a:t>
            </a:r>
            <a:r>
              <a:rPr lang="en" dirty="0" err="1"/>
              <a:t>đã</a:t>
            </a:r>
            <a:r>
              <a:rPr lang="en" dirty="0"/>
              <a:t> </a:t>
            </a:r>
            <a:r>
              <a:rPr lang="en" dirty="0" err="1"/>
              <a:t>theo</a:t>
            </a:r>
            <a:r>
              <a:rPr lang="en" dirty="0"/>
              <a:t> </a:t>
            </a:r>
            <a:r>
              <a:rPr lang="en" dirty="0" err="1"/>
              <a:t>dõi</a:t>
            </a:r>
            <a:endParaRPr dirty="0"/>
          </a:p>
        </p:txBody>
      </p:sp>
      <p:grpSp>
        <p:nvGrpSpPr>
          <p:cNvPr id="767" name="Google Shape;767;p41"/>
          <p:cNvGrpSpPr/>
          <p:nvPr/>
        </p:nvGrpSpPr>
        <p:grpSpPr>
          <a:xfrm rot="5400000">
            <a:off x="3024957" y="-219079"/>
            <a:ext cx="288601" cy="1096693"/>
            <a:chOff x="1006700" y="2603975"/>
            <a:chExt cx="55450" cy="210700"/>
          </a:xfrm>
        </p:grpSpPr>
        <p:sp>
          <p:nvSpPr>
            <p:cNvPr id="768" name="Google Shape;768;p4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1"/>
          <p:cNvGrpSpPr/>
          <p:nvPr/>
        </p:nvGrpSpPr>
        <p:grpSpPr>
          <a:xfrm>
            <a:off x="6515167" y="2955924"/>
            <a:ext cx="1372762" cy="1277186"/>
            <a:chOff x="827350" y="3629733"/>
            <a:chExt cx="1431600" cy="1332067"/>
          </a:xfrm>
        </p:grpSpPr>
        <p:sp>
          <p:nvSpPr>
            <p:cNvPr id="775" name="Google Shape;775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>
          <a:xfrm>
            <a:off x="7948371" y="1994056"/>
            <a:ext cx="688313" cy="640458"/>
            <a:chOff x="827350" y="3629733"/>
            <a:chExt cx="1431600" cy="1332067"/>
          </a:xfrm>
        </p:grpSpPr>
        <p:sp>
          <p:nvSpPr>
            <p:cNvPr id="779" name="Google Shape;779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2" name="Google Shape;782;p41"/>
          <p:cNvGrpSpPr/>
          <p:nvPr/>
        </p:nvGrpSpPr>
        <p:grpSpPr>
          <a:xfrm>
            <a:off x="4865856" y="3550298"/>
            <a:ext cx="688313" cy="640458"/>
            <a:chOff x="827350" y="3629733"/>
            <a:chExt cx="1431600" cy="1332067"/>
          </a:xfrm>
        </p:grpSpPr>
        <p:sp>
          <p:nvSpPr>
            <p:cNvPr id="783" name="Google Shape;783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1"/>
          <p:cNvGrpSpPr/>
          <p:nvPr/>
        </p:nvGrpSpPr>
        <p:grpSpPr>
          <a:xfrm>
            <a:off x="5815073" y="4066919"/>
            <a:ext cx="439215" cy="408678"/>
            <a:chOff x="827350" y="3629733"/>
            <a:chExt cx="1431600" cy="1332067"/>
          </a:xfrm>
        </p:grpSpPr>
        <p:sp>
          <p:nvSpPr>
            <p:cNvPr id="787" name="Google Shape;787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76622" y="-84865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3329192" y="629553"/>
            <a:ext cx="2470727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7"/>
          </p:nvPr>
        </p:nvSpPr>
        <p:spPr>
          <a:xfrm>
            <a:off x="488961" y="1597768"/>
            <a:ext cx="844359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dirty="0" err="1"/>
              <a:t>Selenium</a:t>
            </a:r>
            <a:r>
              <a:rPr lang="vi-VN" dirty="0"/>
              <a:t> là bộ kiểm thử tự động miễn phí (mã nguồn mở) dành cho các ứng dụng </a:t>
            </a:r>
            <a:r>
              <a:rPr lang="vi-VN" dirty="0" err="1"/>
              <a:t>web</a:t>
            </a:r>
            <a:r>
              <a:rPr lang="vi-VN" dirty="0"/>
              <a:t> trên các trình duyệt và nền tảng khác nhau</a:t>
            </a:r>
            <a:r>
              <a:rPr lang="en-US" dirty="0"/>
              <a:t>. Selenium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web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32401" y="-1599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Thư</a:t>
            </a:r>
            <a:r>
              <a:rPr lang="en" dirty="0"/>
              <a:t> </a:t>
            </a:r>
            <a:r>
              <a:rPr lang="en" dirty="0" err="1"/>
              <a:t>viện</a:t>
            </a:r>
            <a:r>
              <a:rPr lang="en" dirty="0"/>
              <a:t> </a:t>
            </a:r>
            <a:r>
              <a:rPr lang="en" dirty="0" err="1"/>
              <a:t>sử</a:t>
            </a:r>
            <a:r>
              <a:rPr lang="en" dirty="0"/>
              <a:t> </a:t>
            </a:r>
            <a:r>
              <a:rPr lang="en" dirty="0" err="1"/>
              <a:t>dụng</a:t>
            </a:r>
            <a:endParaRPr dirty="0"/>
          </a:p>
        </p:txBody>
      </p:sp>
      <p:sp>
        <p:nvSpPr>
          <p:cNvPr id="369" name="Google Shape;369;p32"/>
          <p:cNvSpPr txBox="1">
            <a:spLocks noGrp="1"/>
          </p:cNvSpPr>
          <p:nvPr>
            <p:ph type="title" idx="6"/>
          </p:nvPr>
        </p:nvSpPr>
        <p:spPr>
          <a:xfrm>
            <a:off x="185600" y="1104866"/>
            <a:ext cx="283225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3228912" y="723023"/>
            <a:ext cx="267128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Selenium</a:t>
            </a:r>
            <a:endParaRPr dirty="0"/>
          </a:p>
        </p:txBody>
      </p:sp>
      <p:grpSp>
        <p:nvGrpSpPr>
          <p:cNvPr id="377" name="Google Shape;377;p32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59;p32">
            <a:extLst>
              <a:ext uri="{FF2B5EF4-FFF2-40B4-BE49-F238E27FC236}">
                <a16:creationId xmlns:a16="http://schemas.microsoft.com/office/drawing/2014/main" id="{5A0EA354-8F74-7A63-DAD4-7C961A927FF9}"/>
              </a:ext>
            </a:extLst>
          </p:cNvPr>
          <p:cNvSpPr txBox="1">
            <a:spLocks/>
          </p:cNvSpPr>
          <p:nvPr/>
        </p:nvSpPr>
        <p:spPr>
          <a:xfrm>
            <a:off x="57111" y="2808598"/>
            <a:ext cx="8932558" cy="131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Selenium IDE: Selenium </a:t>
            </a:r>
            <a:r>
              <a:rPr lang="en-US" dirty="0" err="1"/>
              <a:t>Integreted</a:t>
            </a:r>
            <a:r>
              <a:rPr lang="en-US" dirty="0"/>
              <a:t> Development Environment (IDE),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plug-in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Fire-Fox,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record </a:t>
            </a:r>
            <a:r>
              <a:rPr lang="en-US" dirty="0" err="1"/>
              <a:t>và</a:t>
            </a:r>
            <a:r>
              <a:rPr lang="en-US" dirty="0"/>
              <a:t> play back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hay </a:t>
            </a:r>
            <a:r>
              <a:rPr lang="en-US" dirty="0" err="1"/>
              <a:t>một</a:t>
            </a:r>
            <a:r>
              <a:rPr lang="en-US" dirty="0"/>
              <a:t> test case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dirty="0" err="1"/>
              <a:t>Selenium</a:t>
            </a:r>
            <a:r>
              <a:rPr lang="vi-VN" dirty="0"/>
              <a:t> RC: </a:t>
            </a:r>
            <a:r>
              <a:rPr lang="vi-VN" dirty="0" err="1"/>
              <a:t>Selenium</a:t>
            </a:r>
            <a:r>
              <a:rPr lang="vi-VN" dirty="0"/>
              <a:t> </a:t>
            </a:r>
            <a:r>
              <a:rPr lang="vi-VN" dirty="0" err="1"/>
              <a:t>Remote</a:t>
            </a:r>
            <a:r>
              <a:rPr lang="vi-VN" dirty="0"/>
              <a:t> </a:t>
            </a:r>
            <a:r>
              <a:rPr lang="vi-VN" dirty="0" err="1"/>
              <a:t>Control</a:t>
            </a:r>
            <a:r>
              <a:rPr lang="vi-VN" dirty="0"/>
              <a:t> (RC), </a:t>
            </a:r>
            <a:r>
              <a:rPr lang="vi-VN" dirty="0" err="1"/>
              <a:t>Selenium</a:t>
            </a:r>
            <a:r>
              <a:rPr lang="vi-VN" dirty="0"/>
              <a:t> </a:t>
            </a:r>
            <a:r>
              <a:rPr lang="vi-VN" dirty="0" err="1"/>
              <a:t>server</a:t>
            </a:r>
            <a:r>
              <a:rPr lang="vi-VN" dirty="0"/>
              <a:t> khởi chạy và tương tác với trình duyệt </a:t>
            </a:r>
            <a:r>
              <a:rPr lang="vi-VN" dirty="0" err="1"/>
              <a:t>web</a:t>
            </a:r>
            <a:r>
              <a:rPr lang="vi-VN" dirty="0"/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dirty="0" err="1"/>
              <a:t>WebDriver</a:t>
            </a:r>
            <a:r>
              <a:rPr lang="vi-VN" dirty="0"/>
              <a:t>: </a:t>
            </a:r>
            <a:r>
              <a:rPr lang="vi-VN" dirty="0" err="1"/>
              <a:t>Selenium</a:t>
            </a:r>
            <a:r>
              <a:rPr lang="vi-VN" dirty="0"/>
              <a:t> </a:t>
            </a:r>
            <a:r>
              <a:rPr lang="vi-VN" dirty="0" err="1"/>
              <a:t>WebDriver</a:t>
            </a:r>
            <a:r>
              <a:rPr lang="vi-VN" dirty="0"/>
              <a:t> gửi lệnh khởi chạy và tương tác trực tiếp tới các trình duyệt mà không cần thông qua một </a:t>
            </a:r>
            <a:r>
              <a:rPr lang="vi-VN" dirty="0" err="1"/>
              <a:t>server</a:t>
            </a:r>
            <a:r>
              <a:rPr lang="vi-VN" dirty="0"/>
              <a:t> như </a:t>
            </a:r>
            <a:r>
              <a:rPr lang="vi-VN" dirty="0" err="1"/>
              <a:t>Selenium</a:t>
            </a:r>
            <a:r>
              <a:rPr lang="vi-VN" dirty="0"/>
              <a:t> RC.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dirty="0" err="1"/>
              <a:t>Selenium</a:t>
            </a:r>
            <a:r>
              <a:rPr lang="vi-VN" dirty="0"/>
              <a:t> </a:t>
            </a:r>
            <a:r>
              <a:rPr lang="vi-VN" dirty="0" err="1"/>
              <a:t>Grid</a:t>
            </a:r>
            <a:r>
              <a:rPr lang="vi-VN" dirty="0"/>
              <a:t>: </a:t>
            </a:r>
            <a:r>
              <a:rPr lang="vi-VN" dirty="0" err="1"/>
              <a:t>Selenium</a:t>
            </a:r>
            <a:r>
              <a:rPr lang="vi-VN" dirty="0"/>
              <a:t> </a:t>
            </a:r>
            <a:r>
              <a:rPr lang="vi-VN" dirty="0" err="1"/>
              <a:t>Hub</a:t>
            </a:r>
            <a:r>
              <a:rPr lang="vi-VN" dirty="0"/>
              <a:t> dùng để khởi ch</a:t>
            </a:r>
            <a:r>
              <a:rPr lang="en-US" dirty="0"/>
              <a:t>ạ</a:t>
            </a:r>
            <a:r>
              <a:rPr lang="vi-VN" dirty="0"/>
              <a:t>y nhiều các </a:t>
            </a:r>
            <a:r>
              <a:rPr lang="vi-VN" dirty="0" err="1"/>
              <a:t>test</a:t>
            </a:r>
            <a:r>
              <a:rPr lang="vi-VN" dirty="0"/>
              <a:t> thông qua các máy và các trình duyệt khác nhau tại cùng một thời điểm.</a:t>
            </a:r>
            <a:endParaRPr lang="en-US" dirty="0"/>
          </a:p>
        </p:txBody>
      </p:sp>
      <p:sp>
        <p:nvSpPr>
          <p:cNvPr id="35" name="Google Shape;369;p32">
            <a:extLst>
              <a:ext uri="{FF2B5EF4-FFF2-40B4-BE49-F238E27FC236}">
                <a16:creationId xmlns:a16="http://schemas.microsoft.com/office/drawing/2014/main" id="{5AEB0EDA-1837-D8A3-CD87-4A72222100ED}"/>
              </a:ext>
            </a:extLst>
          </p:cNvPr>
          <p:cNvSpPr txBox="1">
            <a:spLocks/>
          </p:cNvSpPr>
          <p:nvPr/>
        </p:nvSpPr>
        <p:spPr>
          <a:xfrm>
            <a:off x="57111" y="2362330"/>
            <a:ext cx="491928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udiowide"/>
              <a:buNone/>
              <a:defRPr sz="2000" b="0" i="0" u="none" strike="noStrike" cap="none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selenium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69;p32">
            <a:extLst>
              <a:ext uri="{FF2B5EF4-FFF2-40B4-BE49-F238E27FC236}">
                <a16:creationId xmlns:a16="http://schemas.microsoft.com/office/drawing/2014/main" id="{054ED0A4-0BE3-3814-F256-B8F4262A8067}"/>
              </a:ext>
            </a:extLst>
          </p:cNvPr>
          <p:cNvSpPr txBox="1">
            <a:spLocks/>
          </p:cNvSpPr>
          <p:nvPr/>
        </p:nvSpPr>
        <p:spPr>
          <a:xfrm>
            <a:off x="790285" y="728783"/>
            <a:ext cx="790388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lt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Ưu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nhược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điểm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khi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sử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2000">
                <a:solidFill>
                  <a:schemeClr val="accent1"/>
                </a:solidFill>
                <a:latin typeface="Audiowide"/>
                <a:sym typeface="Audiowide"/>
              </a:rPr>
              <a:t>dụng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selenium </a:t>
            </a:r>
            <a:r>
              <a:rPr lang="en-US" sz="2000" dirty="0" err="1">
                <a:solidFill>
                  <a:schemeClr val="accent1"/>
                </a:solidFill>
                <a:latin typeface="Audiowide"/>
                <a:sym typeface="Audiowide"/>
              </a:rPr>
              <a:t>webDriver</a:t>
            </a:r>
            <a:r>
              <a:rPr lang="en-US" sz="20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4D248FE6-823F-00F2-56DB-5B94402FF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712635"/>
              </p:ext>
            </p:extLst>
          </p:nvPr>
        </p:nvGraphicFramePr>
        <p:xfrm>
          <a:off x="1317523" y="1442678"/>
          <a:ext cx="6096000" cy="3413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898133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09056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sym typeface="Karla"/>
                        </a:rPr>
                        <a:t>Ưu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sym typeface="Karla"/>
                        </a:rPr>
                        <a:t> </a:t>
                      </a: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sym typeface="Karla"/>
                        </a:rPr>
                        <a:t>Điểm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Karl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Nhược</a:t>
                      </a:r>
                      <a:r>
                        <a:rPr lang="en-US" sz="14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1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Điểm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12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Gói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nguồn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mở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Chỉ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có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thể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có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sự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hỗ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trợ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của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cộng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đồng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043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Dễ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thực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hiện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Chỉ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có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ứng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dụng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trên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web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được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kiểm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tra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9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Hỗ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trợ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nhiều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ngôn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ngữ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như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: Java, python ,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v,v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Không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tự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động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xác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minh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captcha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0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Kiểm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tra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độ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tương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thích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chéo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giữa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các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trình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duyệt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Cần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có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kỹ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thuật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chuyên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môn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để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bảo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trì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2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Hỗ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trợ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nhiều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hệ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điều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hành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khác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nhau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Cần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có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kiến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thức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để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tạo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ra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môi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trường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kiểm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thử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8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Tx/>
                        <a:buNone/>
                      </a:pP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Tính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tích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hợp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cao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: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dễ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dàng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tích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hợp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</a:t>
                      </a:r>
                      <a:r>
                        <a:rPr lang="en-US" sz="1400" b="0" u="none" strike="noStrike" cap="none" dirty="0" err="1">
                          <a:solidFill>
                            <a:schemeClr val="lt1"/>
                          </a:solidFill>
                          <a:sym typeface="Arial"/>
                        </a:rPr>
                        <a:t>với</a:t>
                      </a:r>
                      <a:r>
                        <a:rPr lang="en-US" sz="1400" b="0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 docker, Maven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24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07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66592" y="2591950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Crawler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báo</a:t>
            </a:r>
            <a:r>
              <a:rPr lang="en" dirty="0"/>
              <a:t> khoa </a:t>
            </a:r>
            <a:r>
              <a:rPr lang="en" dirty="0" err="1"/>
              <a:t>học</a:t>
            </a:r>
            <a:r>
              <a:rPr lang="en" dirty="0"/>
              <a:t> </a:t>
            </a:r>
            <a:r>
              <a:rPr lang="en" dirty="0" err="1"/>
              <a:t>từ</a:t>
            </a:r>
            <a:r>
              <a:rPr lang="en" dirty="0"/>
              <a:t> </a:t>
            </a:r>
            <a:r>
              <a:rPr lang="en" dirty="0" err="1"/>
              <a:t>tên</a:t>
            </a:r>
            <a:r>
              <a:rPr lang="en" dirty="0"/>
              <a:t> </a:t>
            </a:r>
            <a:r>
              <a:rPr lang="en" dirty="0" err="1"/>
              <a:t>tác</a:t>
            </a:r>
            <a:r>
              <a:rPr lang="en" dirty="0"/>
              <a:t> </a:t>
            </a:r>
            <a:r>
              <a:rPr lang="en" dirty="0" err="1"/>
              <a:t>giả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741683" y="287393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title" idx="6"/>
          </p:nvPr>
        </p:nvSpPr>
        <p:spPr>
          <a:xfrm>
            <a:off x="711425" y="32339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Crawler thu nhập bài báo khoa học</a:t>
            </a:r>
            <a:endParaRPr sz="1800" dirty="0"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85" name="Google Shape;485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35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507" name="Google Shape;507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0DB9D1-7EEC-15FD-ADEC-2DB28807D891}"/>
              </a:ext>
            </a:extLst>
          </p:cNvPr>
          <p:cNvSpPr txBox="1"/>
          <p:nvPr/>
        </p:nvSpPr>
        <p:spPr>
          <a:xfrm>
            <a:off x="211728" y="1043893"/>
            <a:ext cx="8783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Xác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định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được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trang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web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đường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link web 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mà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mình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muốn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crawl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dữ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liệu</a:t>
            </a:r>
            <a:endParaRPr lang="en-US" dirty="0">
              <a:solidFill>
                <a:schemeClr val="accent1"/>
              </a:solidFill>
              <a:latin typeface="Audiowide"/>
              <a:sym typeface="Audiowide"/>
            </a:endParaRPr>
          </a:p>
          <a:p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VD: Thu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nhập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thông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tin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các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thầy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Nguyễn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Đình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Hiển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tại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Audiowide"/>
                <a:sym typeface="Audiowide"/>
              </a:rPr>
              <a:t>trang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 </a:t>
            </a:r>
            <a:r>
              <a:rPr lang="en" dirty="0">
                <a:solidFill>
                  <a:schemeClr val="accent1"/>
                </a:solidFill>
                <a:latin typeface="Audiowide"/>
                <a:sym typeface="Karla"/>
              </a:rPr>
              <a:t>Google scholar</a:t>
            </a:r>
            <a:r>
              <a:rPr lang="en-US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2307D-F674-EEE2-8601-93B9942E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1" y="1691513"/>
            <a:ext cx="7750195" cy="3246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16174" y="141238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646712" y="200638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Crawler thu nhập bài báo khoa học</a:t>
            </a:r>
            <a:endParaRPr sz="2400" dirty="0"/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4DFD11-111A-AC79-D676-E79E100C7A7F}"/>
              </a:ext>
            </a:extLst>
          </p:cNvPr>
          <p:cNvSpPr txBox="1"/>
          <p:nvPr/>
        </p:nvSpPr>
        <p:spPr>
          <a:xfrm>
            <a:off x="826091" y="882372"/>
            <a:ext cx="6932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2: Cho crawler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chạy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khoa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học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.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Nếu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ra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click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đó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chuyển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sang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3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còn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không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ra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tắt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trình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duyệt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,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lưu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quả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được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dưới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dạng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file csv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thúc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chương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trình</a:t>
            </a:r>
            <a:endParaRPr lang="en-US" sz="1200" dirty="0">
              <a:solidFill>
                <a:schemeClr val="accent1"/>
              </a:solidFill>
              <a:latin typeface="Audiowide"/>
              <a:sym typeface="Audiowide"/>
            </a:endParaRPr>
          </a:p>
          <a:p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3: Ở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mỗi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crawler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sẽ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dữ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liệu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bao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gồm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tiêu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đề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,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tên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giả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năm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xuất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hành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lưu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thành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1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từ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điển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và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quay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trở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lại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2</a:t>
            </a:r>
          </a:p>
          <a:p>
            <a:endParaRPr lang="en-US" sz="1200" dirty="0">
              <a:solidFill>
                <a:schemeClr val="accent1"/>
              </a:solidFill>
              <a:latin typeface="Audiowide"/>
              <a:sym typeface="Audiowide"/>
            </a:endParaRPr>
          </a:p>
          <a:p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Một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phần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quả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khi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thực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hiện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crawl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các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bài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báo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thầy</a:t>
            </a:r>
            <a:r>
              <a:rPr lang="en-US" sz="1200" dirty="0">
                <a:solidFill>
                  <a:schemeClr val="accent1"/>
                </a:solidFill>
                <a:latin typeface="Audiowide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Audiowide"/>
                <a:sym typeface="Audiowide"/>
              </a:rPr>
              <a:t>Hiển</a:t>
            </a:r>
            <a:endParaRPr lang="en-US" sz="1200" dirty="0">
              <a:solidFill>
                <a:schemeClr val="accent1"/>
              </a:solidFill>
              <a:latin typeface="Audiowide"/>
              <a:sym typeface="Audiowid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CEAF2-3770-0001-A50B-100A5715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94" y="2561066"/>
            <a:ext cx="6861828" cy="21019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1339813" y="1228150"/>
            <a:ext cx="2911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4466592" y="2591950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Crawler  </a:t>
            </a:r>
            <a:r>
              <a:rPr lang="en" dirty="0" err="1"/>
              <a:t>thu</a:t>
            </a:r>
            <a:r>
              <a:rPr lang="en" dirty="0"/>
              <a:t> </a:t>
            </a:r>
            <a:r>
              <a:rPr lang="en" dirty="0" err="1"/>
              <a:t>thập</a:t>
            </a:r>
            <a:r>
              <a:rPr lang="en" dirty="0"/>
              <a:t> </a:t>
            </a:r>
            <a:r>
              <a:rPr lang="en" dirty="0" err="1"/>
              <a:t>ảnh</a:t>
            </a:r>
            <a:r>
              <a:rPr lang="en" dirty="0"/>
              <a:t> </a:t>
            </a:r>
            <a:r>
              <a:rPr lang="en" dirty="0" err="1"/>
              <a:t>từ</a:t>
            </a:r>
            <a:r>
              <a:rPr lang="en" dirty="0"/>
              <a:t> Google</a:t>
            </a:r>
            <a:endParaRPr dirty="0"/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915736" y="1903016"/>
            <a:ext cx="3501499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601" y="3848738"/>
            <a:ext cx="895180" cy="832942"/>
            <a:chOff x="827350" y="3629733"/>
            <a:chExt cx="1431600" cy="1332067"/>
          </a:xfrm>
        </p:grpSpPr>
        <p:sp>
          <p:nvSpPr>
            <p:cNvPr id="416" name="Google Shape;416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990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/>
          <p:nvPr/>
        </p:nvSpPr>
        <p:spPr>
          <a:xfrm>
            <a:off x="770382" y="-84519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 txBox="1">
            <a:spLocks noGrp="1"/>
          </p:cNvSpPr>
          <p:nvPr>
            <p:ph type="title"/>
          </p:nvPr>
        </p:nvSpPr>
        <p:spPr>
          <a:xfrm>
            <a:off x="639338" y="7001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Crawler thu nhập ảnh từ google image</a:t>
            </a:r>
            <a:endParaRPr sz="2000" dirty="0"/>
          </a:p>
        </p:txBody>
      </p:sp>
      <p:grpSp>
        <p:nvGrpSpPr>
          <p:cNvPr id="586" name="Google Shape;586;p37"/>
          <p:cNvGrpSpPr/>
          <p:nvPr/>
        </p:nvGrpSpPr>
        <p:grpSpPr>
          <a:xfrm rot="10800000">
            <a:off x="8625657" y="428621"/>
            <a:ext cx="288601" cy="1096693"/>
            <a:chOff x="1006700" y="2603975"/>
            <a:chExt cx="55450" cy="210700"/>
          </a:xfrm>
        </p:grpSpPr>
        <p:sp>
          <p:nvSpPr>
            <p:cNvPr id="587" name="Google Shape;587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770382" y="4217784"/>
            <a:ext cx="820307" cy="763275"/>
            <a:chOff x="827350" y="3629733"/>
            <a:chExt cx="1431600" cy="1332067"/>
          </a:xfrm>
        </p:grpSpPr>
        <p:sp>
          <p:nvSpPr>
            <p:cNvPr id="594" name="Google Shape;59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4DFD11-111A-AC79-D676-E79E100C7A7F}"/>
              </a:ext>
            </a:extLst>
          </p:cNvPr>
          <p:cNvSpPr txBox="1"/>
          <p:nvPr/>
        </p:nvSpPr>
        <p:spPr>
          <a:xfrm>
            <a:off x="813240" y="601595"/>
            <a:ext cx="7266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1: Cho crawler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nối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tới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google image</a:t>
            </a:r>
          </a:p>
          <a:p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-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Bước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2: Cho crawler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đến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thanh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kiếm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trên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trang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google image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bằng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cách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sử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dụng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XPATH</a:t>
            </a:r>
          </a:p>
          <a:p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Để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giá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trị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XPATH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chỉ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cần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nhấn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chuột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phải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vào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nơi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mà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mình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muốn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crawler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kết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nối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ví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dụ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ở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đây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là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thanh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kiếm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tại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đây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nhấn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vào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thanh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tìm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kiếm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bấm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chuột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phải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chọn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“inspect”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sau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đó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xuất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hiện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của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sổ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console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thì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ta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nhấn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chuột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phải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ở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nơi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được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bôi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xanh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nhấn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copy ta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sẽ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chọn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1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trong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2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là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Copy XPATH </a:t>
            </a:r>
            <a:r>
              <a:rPr lang="en-US" sz="12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hoặc</a:t>
            </a:r>
            <a:r>
              <a:rPr lang="en-US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udiowide"/>
              </a:rPr>
              <a:t> COPY full XPATH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C9099-BE16-193B-151B-F89AC2D0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66" y="2130140"/>
            <a:ext cx="6125971" cy="2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2959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994</Words>
  <Application>Microsoft Office PowerPoint</Application>
  <PresentationFormat>On-screen Show (16:9)</PresentationFormat>
  <Paragraphs>81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Audiowide</vt:lpstr>
      <vt:lpstr>Arial</vt:lpstr>
      <vt:lpstr>Karla</vt:lpstr>
      <vt:lpstr>Baghdad</vt:lpstr>
      <vt:lpstr>Times New Roman</vt:lpstr>
      <vt:lpstr>Cyber-Futuristic AI Technology Thesis Defense by Slidesgo</vt:lpstr>
      <vt:lpstr>Lab 01: Text  crawler</vt:lpstr>
      <vt:lpstr>Nội dung</vt:lpstr>
      <vt:lpstr>Thư viện sử dụng</vt:lpstr>
      <vt:lpstr>PowerPoint Presentation</vt:lpstr>
      <vt:lpstr>Crawler bài báo khoa học từ tên tác giả</vt:lpstr>
      <vt:lpstr>Crawler thu nhập bài báo khoa học</vt:lpstr>
      <vt:lpstr>Crawler thu nhập bài báo khoa học</vt:lpstr>
      <vt:lpstr>Crawler  thu thập ảnh từ Google</vt:lpstr>
      <vt:lpstr>Crawler thu nhập ảnh từ google image</vt:lpstr>
      <vt:lpstr>Crawler thu nhập ảnh từ google image</vt:lpstr>
      <vt:lpstr>Crawler  thu nhập bài viết và bình luận từ trang Shopee trên Facebook</vt:lpstr>
      <vt:lpstr>PowerPoint Presentation</vt:lpstr>
      <vt:lpstr>Step 01 - 02:</vt:lpstr>
      <vt:lpstr>Step 02:</vt:lpstr>
      <vt:lpstr>Step 03:</vt:lpstr>
      <vt:lpstr>04</vt:lpstr>
      <vt:lpstr>Step 01 - 02:</vt:lpstr>
      <vt:lpstr>PowerPoint Presentation</vt:lpstr>
      <vt:lpstr>Step 03:</vt:lpstr>
      <vt:lpstr>Step 04:</vt:lpstr>
      <vt:lpstr>Thanks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01: Text  crawler</dc:title>
  <cp:lastModifiedBy>Nguyen Vu Duong</cp:lastModifiedBy>
  <cp:revision>9</cp:revision>
  <dcterms:modified xsi:type="dcterms:W3CDTF">2023-04-12T05:34:47Z</dcterms:modified>
</cp:coreProperties>
</file>